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61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3" r:id="rId18"/>
    <p:sldId id="270" r:id="rId19"/>
    <p:sldId id="274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605" autoAdjust="0"/>
  </p:normalViewPr>
  <p:slideViewPr>
    <p:cSldViewPr snapToGrid="0">
      <p:cViewPr varScale="1">
        <p:scale>
          <a:sx n="63" d="100"/>
          <a:sy n="63" d="100"/>
        </p:scale>
        <p:origin x="14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984B1-FCE6-4396-9EB3-F9A86FD9F677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3557-E583-4858-9777-7E8C7FC86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3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训练</a:t>
            </a:r>
            <a:r>
              <a:rPr lang="es-ES" altLang="zh-CN" dirty="0"/>
              <a:t>1200epoch </a:t>
            </a:r>
            <a:r>
              <a:rPr lang="es-ES" altLang="zh-CN" dirty="0" err="1"/>
              <a:t>batch</a:t>
            </a:r>
            <a:r>
              <a:rPr lang="es-ES" altLang="zh-CN" dirty="0"/>
              <a:t> </a:t>
            </a:r>
            <a:r>
              <a:rPr lang="es-ES" altLang="zh-CN" dirty="0" err="1"/>
              <a:t>size</a:t>
            </a:r>
            <a:r>
              <a:rPr lang="es-ES" altLang="zh-CN" dirty="0"/>
              <a:t> 1024 </a:t>
            </a:r>
          </a:p>
          <a:p>
            <a:r>
              <a:rPr lang="zh-CN" altLang="es-ES" dirty="0"/>
              <a:t>紫色的线： 固定学习率 </a:t>
            </a:r>
            <a:r>
              <a:rPr lang="es-ES" altLang="zh-CN" dirty="0"/>
              <a:t>– </a:t>
            </a:r>
            <a:r>
              <a:rPr lang="es-ES" altLang="zh-CN" dirty="0" err="1"/>
              <a:t>nomralize</a:t>
            </a:r>
            <a:r>
              <a:rPr lang="es-ES" altLang="zh-CN" dirty="0"/>
              <a:t>(0.5)</a:t>
            </a:r>
          </a:p>
          <a:p>
            <a:r>
              <a:rPr lang="zh-CN" altLang="es-ES" dirty="0"/>
              <a:t>黄色的线</a:t>
            </a:r>
            <a:r>
              <a:rPr lang="es-ES" altLang="zh-CN" dirty="0"/>
              <a:t>:    </a:t>
            </a:r>
            <a:r>
              <a:rPr lang="zh-CN" altLang="es-ES" dirty="0"/>
              <a:t>余弦学习率 </a:t>
            </a:r>
            <a:r>
              <a:rPr lang="es-ES" altLang="zh-CN" dirty="0"/>
              <a:t>– x-0.5 *2 </a:t>
            </a:r>
          </a:p>
          <a:p>
            <a:r>
              <a:rPr lang="zh-CN" altLang="es-ES" dirty="0"/>
              <a:t>两个方法的的训练损失和测试损失的都相似，并且固定学习率明显收敛更快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23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Latent</a:t>
            </a:r>
            <a:r>
              <a:rPr lang="es-ES" altLang="zh-CN" dirty="0"/>
              <a:t> difusión </a:t>
            </a:r>
            <a:r>
              <a:rPr lang="es-ES" altLang="zh-CN" dirty="0" err="1"/>
              <a:t>on</a:t>
            </a:r>
            <a:r>
              <a:rPr lang="es-ES" altLang="zh-CN" dirty="0"/>
              <a:t> MNIST </a:t>
            </a:r>
          </a:p>
          <a:p>
            <a:r>
              <a:rPr lang="zh-CN" altLang="es-ES" dirty="0"/>
              <a:t>这里的</a:t>
            </a:r>
            <a:r>
              <a:rPr lang="es-ES" altLang="zh-CN" dirty="0"/>
              <a:t>VAE</a:t>
            </a:r>
            <a:r>
              <a:rPr lang="zh-CN" altLang="es-ES" dirty="0"/>
              <a:t>的</a:t>
            </a:r>
            <a:r>
              <a:rPr lang="es-ES" altLang="zh-CN" dirty="0" err="1"/>
              <a:t>latent</a:t>
            </a:r>
            <a:r>
              <a:rPr lang="es-ES" altLang="zh-CN" dirty="0"/>
              <a:t> </a:t>
            </a:r>
            <a:r>
              <a:rPr lang="es-ES" altLang="zh-CN" dirty="0" err="1"/>
              <a:t>dim</a:t>
            </a:r>
            <a:r>
              <a:rPr lang="es-ES" altLang="zh-CN" dirty="0"/>
              <a:t> </a:t>
            </a:r>
            <a:r>
              <a:rPr lang="zh-CN" altLang="es-ES" dirty="0"/>
              <a:t>和 </a:t>
            </a:r>
            <a:r>
              <a:rPr lang="es-ES" altLang="zh-CN" dirty="0" err="1"/>
              <a:t>imagesize</a:t>
            </a:r>
            <a:r>
              <a:rPr lang="zh-CN" altLang="es-ES" dirty="0"/>
              <a:t>是完全一样的。 </a:t>
            </a:r>
            <a:endParaRPr lang="es-ES" altLang="zh-CN" dirty="0"/>
          </a:p>
          <a:p>
            <a:endParaRPr lang="es-ES" altLang="zh-CN" dirty="0"/>
          </a:p>
          <a:p>
            <a:endParaRPr lang="es-ES" altLang="zh-CN" dirty="0"/>
          </a:p>
          <a:p>
            <a:r>
              <a:rPr lang="zh-CN" altLang="es-ES" dirty="0"/>
              <a:t>学习率是固定</a:t>
            </a:r>
            <a:r>
              <a:rPr lang="es-ES" altLang="zh-CN" dirty="0"/>
              <a:t>1e-4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38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这样看起来 </a:t>
            </a:r>
            <a:r>
              <a:rPr lang="es-ES" altLang="zh-CN" dirty="0" err="1"/>
              <a:t>vae</a:t>
            </a:r>
            <a:r>
              <a:rPr lang="zh-CN" altLang="es-ES" dirty="0"/>
              <a:t>过大了</a:t>
            </a:r>
            <a:r>
              <a:rPr lang="es-ES" altLang="zh-CN" dirty="0"/>
              <a:t>,</a:t>
            </a:r>
            <a:r>
              <a:rPr lang="zh-CN" altLang="es-ES" dirty="0"/>
              <a:t>而</a:t>
            </a:r>
            <a:r>
              <a:rPr lang="es-ES" altLang="zh-CN" dirty="0" err="1"/>
              <a:t>celeb</a:t>
            </a:r>
            <a:r>
              <a:rPr lang="es-ES" altLang="zh-CN" dirty="0"/>
              <a:t> 64</a:t>
            </a:r>
            <a:r>
              <a:rPr lang="zh-CN" altLang="es-ES" dirty="0"/>
              <a:t>的</a:t>
            </a:r>
            <a:r>
              <a:rPr lang="es-ES" altLang="zh-CN" dirty="0" err="1"/>
              <a:t>imsize</a:t>
            </a:r>
            <a:r>
              <a:rPr lang="zh-CN" altLang="es-ES" dirty="0"/>
              <a:t>是</a:t>
            </a:r>
            <a:r>
              <a:rPr lang="es-ES" altLang="zh-CN" dirty="0"/>
              <a:t>64,</a:t>
            </a:r>
            <a:r>
              <a:rPr lang="zh-CN" altLang="es-ES" dirty="0"/>
              <a:t>数据大约</a:t>
            </a:r>
            <a:r>
              <a:rPr lang="es-ES" altLang="zh-CN" dirty="0"/>
              <a:t>3w</a:t>
            </a:r>
            <a:r>
              <a:rPr lang="zh-CN" altLang="es-ES" dirty="0"/>
              <a:t>张</a:t>
            </a:r>
            <a:endParaRPr lang="es-ES" altLang="zh-CN" dirty="0"/>
          </a:p>
          <a:p>
            <a:r>
              <a:rPr lang="es-ES" dirty="0" err="1"/>
              <a:t>Tiny</a:t>
            </a:r>
            <a:r>
              <a:rPr lang="zh-CN" altLang="es-ES" dirty="0"/>
              <a:t>的</a:t>
            </a:r>
            <a:r>
              <a:rPr lang="es-ES" altLang="zh-CN" dirty="0" err="1"/>
              <a:t>z_dim</a:t>
            </a:r>
            <a:r>
              <a:rPr lang="zh-CN" altLang="es-ES" dirty="0"/>
              <a:t>是</a:t>
            </a:r>
            <a:r>
              <a:rPr lang="es-ES" altLang="zh-CN" dirty="0" err="1"/>
              <a:t>half</a:t>
            </a:r>
            <a:r>
              <a:rPr lang="es-ES" altLang="zh-CN" dirty="0"/>
              <a:t> </a:t>
            </a:r>
            <a:r>
              <a:rPr lang="es-ES" altLang="zh-CN" dirty="0" err="1"/>
              <a:t>tiny</a:t>
            </a:r>
            <a:r>
              <a:rPr lang="zh-CN" altLang="es-ES" dirty="0"/>
              <a:t>的</a:t>
            </a:r>
            <a:r>
              <a:rPr lang="es-ES" altLang="zh-CN" dirty="0"/>
              <a:t>4</a:t>
            </a:r>
            <a:r>
              <a:rPr lang="zh-CN" altLang="es-ES" dirty="0"/>
              <a:t>倍</a:t>
            </a:r>
            <a:r>
              <a:rPr lang="es-ES" altLang="zh-CN" dirty="0"/>
              <a:t>,</a:t>
            </a:r>
            <a:r>
              <a:rPr lang="zh-CN" altLang="es-ES" dirty="0"/>
              <a:t>分别是</a:t>
            </a:r>
            <a:r>
              <a:rPr lang="es-ES" altLang="zh-CN" dirty="0"/>
              <a:t>128</a:t>
            </a:r>
            <a:r>
              <a:rPr lang="zh-CN" altLang="es-ES" dirty="0"/>
              <a:t>和</a:t>
            </a:r>
            <a:r>
              <a:rPr lang="es-ES" altLang="zh-CN" dirty="0"/>
              <a:t>32</a:t>
            </a:r>
            <a:r>
              <a:rPr lang="zh-CN" altLang="es-ES" dirty="0"/>
              <a:t>，那么这可能是一种欠拟合的反应</a:t>
            </a:r>
            <a:endParaRPr lang="es-ES" altLang="zh-CN" dirty="0"/>
          </a:p>
          <a:p>
            <a:r>
              <a:rPr lang="es-ES" altLang="zh-CN" dirty="0" err="1"/>
              <a:t>Vae</a:t>
            </a:r>
            <a:r>
              <a:rPr lang="es-ES" altLang="zh-CN" dirty="0"/>
              <a:t> </a:t>
            </a:r>
            <a:r>
              <a:rPr lang="es-ES" altLang="zh-CN" dirty="0" err="1"/>
              <a:t>Large</a:t>
            </a:r>
            <a:r>
              <a:rPr lang="zh-CN" altLang="es-ES" dirty="0"/>
              <a:t>反而是拟合的最不好的</a:t>
            </a:r>
            <a:endParaRPr lang="es-ES" altLang="zh-CN" dirty="0"/>
          </a:p>
          <a:p>
            <a:r>
              <a:rPr lang="zh-CN" altLang="es-ES" dirty="0"/>
              <a:t>下一步实验</a:t>
            </a:r>
            <a:r>
              <a:rPr lang="es-ES" altLang="zh-CN" dirty="0"/>
              <a:t>:</a:t>
            </a:r>
          </a:p>
          <a:p>
            <a:r>
              <a:rPr lang="es-ES" altLang="zh-CN" dirty="0" err="1"/>
              <a:t>Groupnum</a:t>
            </a:r>
            <a:r>
              <a:rPr lang="es-ES" altLang="zh-CN" dirty="0"/>
              <a:t>=16 , ch = 16 , </a:t>
            </a:r>
            <a:r>
              <a:rPr lang="es-ES" altLang="zh-CN" dirty="0" err="1"/>
              <a:t>out_z</a:t>
            </a:r>
            <a:r>
              <a:rPr lang="es-ES" altLang="zh-CN" dirty="0"/>
              <a:t> = 16 </a:t>
            </a:r>
          </a:p>
          <a:p>
            <a:endParaRPr lang="es-ES" altLang="zh-CN" dirty="0"/>
          </a:p>
          <a:p>
            <a:r>
              <a:rPr lang="zh-CN" altLang="es-ES" dirty="0"/>
              <a:t>有了这个训练结果之后其他的非最佳的</a:t>
            </a:r>
            <a:r>
              <a:rPr lang="es-ES" altLang="zh-CN" dirty="0" err="1"/>
              <a:t>checkpoint</a:t>
            </a:r>
            <a:r>
              <a:rPr lang="zh-CN" altLang="es-ES" dirty="0"/>
              <a:t>就不用保存了</a:t>
            </a:r>
            <a:endParaRPr lang="es-E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8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Tinytinyae</a:t>
            </a:r>
            <a:r>
              <a:rPr lang="zh-CN" altLang="es-ES" dirty="0"/>
              <a:t>的</a:t>
            </a:r>
            <a:r>
              <a:rPr lang="es-ES" altLang="zh-CN" dirty="0" err="1"/>
              <a:t>loss</a:t>
            </a:r>
            <a:r>
              <a:rPr lang="zh-CN" altLang="es-ES" dirty="0"/>
              <a:t>虽然略差与</a:t>
            </a:r>
            <a:r>
              <a:rPr lang="es-ES" altLang="zh-CN" dirty="0" err="1"/>
              <a:t>tiny</a:t>
            </a:r>
            <a:endParaRPr lang="es-ES" altLang="zh-CN" dirty="0"/>
          </a:p>
          <a:p>
            <a:r>
              <a:rPr lang="zh-CN" altLang="es-ES" dirty="0"/>
              <a:t>但是这样确实可以损失函数的收敛值确实更小了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57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Epoch 90 ; loss ~ 0.78 ; </a:t>
            </a:r>
            <a:r>
              <a:rPr lang="en-GB" dirty="0" err="1"/>
              <a:t>unet</a:t>
            </a:r>
            <a:r>
              <a:rPr lang="en-GB" dirty="0"/>
              <a:t> &lt;1M</a:t>
            </a:r>
          </a:p>
          <a:p>
            <a:pPr marL="228600" indent="-228600">
              <a:buAutoNum type="arabicPeriod"/>
            </a:pPr>
            <a:r>
              <a:rPr lang="en-GB" dirty="0"/>
              <a:t>Epoch 1; loss ~ 0.27, </a:t>
            </a:r>
            <a:r>
              <a:rPr lang="en-GB" dirty="0" err="1"/>
              <a:t>unet</a:t>
            </a:r>
            <a:r>
              <a:rPr lang="en-GB" dirty="0"/>
              <a:t> mid =3.6M</a:t>
            </a:r>
          </a:p>
          <a:p>
            <a:pPr marL="228600" indent="-228600">
              <a:buAutoNum type="arabicPeriod"/>
            </a:pPr>
            <a:r>
              <a:rPr lang="en-GB" dirty="0"/>
              <a:t>Epoch 1; loss ~ 0.27, </a:t>
            </a:r>
            <a:r>
              <a:rPr lang="en-GB" dirty="0" err="1"/>
              <a:t>unet</a:t>
            </a:r>
            <a:r>
              <a:rPr lang="en-GB" dirty="0"/>
              <a:t> large =5.2M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37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紫色的是和</a:t>
            </a:r>
            <a:r>
              <a:rPr lang="es-ES" altLang="zh-CN" dirty="0" err="1"/>
              <a:t>mnist</a:t>
            </a:r>
            <a:r>
              <a:rPr lang="zh-CN" altLang="es-ES" dirty="0"/>
              <a:t>一套的训练代码 和蓝色粉色的线的区别是采样的时候</a:t>
            </a:r>
            <a:r>
              <a:rPr lang="es-ES" altLang="zh-CN" dirty="0"/>
              <a:t>:</a:t>
            </a:r>
          </a:p>
          <a:p>
            <a:pPr marL="228600" indent="-228600">
              <a:buAutoNum type="arabicPeriod"/>
            </a:pPr>
            <a:r>
              <a:rPr lang="zh-CN" altLang="es-ES" dirty="0"/>
              <a:t>紫色用的是</a:t>
            </a:r>
            <a:r>
              <a:rPr lang="es-ES" altLang="zh-CN" dirty="0" err="1"/>
              <a:t>randn</a:t>
            </a:r>
            <a:r>
              <a:rPr lang="es-ES" altLang="zh-CN" dirty="0"/>
              <a:t>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endParaRPr lang="es-ES" altLang="zh-CN" dirty="0"/>
          </a:p>
          <a:p>
            <a:pPr marL="228600" indent="-228600">
              <a:buAutoNum type="arabicPeriod"/>
            </a:pPr>
            <a:r>
              <a:rPr lang="zh-CN" altLang="es-ES" dirty="0"/>
              <a:t>蓝色的是</a:t>
            </a:r>
            <a:r>
              <a:rPr lang="es-ES" altLang="zh-CN" dirty="0"/>
              <a:t>rand,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not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r>
              <a:rPr lang="es-ES" altLang="zh-CN" dirty="0"/>
              <a:t> </a:t>
            </a:r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r>
              <a:rPr lang="zh-CN" altLang="es-ES" dirty="0"/>
              <a:t>可视化的结果在上一章图，所以还没有完全正确，考虑更换数据预处理，现在排除一下数据预处理的问题 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已经尝试只用</a:t>
            </a:r>
            <a:r>
              <a:rPr lang="es-ES" altLang="zh-CN" dirty="0" err="1"/>
              <a:t>ToTensor</a:t>
            </a:r>
            <a:r>
              <a:rPr lang="es-ES" altLang="zh-CN" dirty="0"/>
              <a:t> </a:t>
            </a:r>
            <a:r>
              <a:rPr lang="zh-CN" altLang="es-ES" dirty="0"/>
              <a:t>这个</a:t>
            </a:r>
            <a:r>
              <a:rPr lang="es-ES" altLang="zh-CN" dirty="0" err="1"/>
              <a:t>work</a:t>
            </a:r>
            <a:r>
              <a:rPr lang="zh-CN" altLang="es-ES" dirty="0"/>
              <a:t>了</a:t>
            </a: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还要尝试</a:t>
            </a:r>
            <a:r>
              <a:rPr lang="es-ES" altLang="zh-CN" dirty="0" err="1"/>
              <a:t>normalize</a:t>
            </a:r>
            <a:r>
              <a:rPr lang="es-ES" altLang="zh-CN" dirty="0"/>
              <a:t> 0,1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6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这个损失函数还没有完全收敛 </a:t>
            </a:r>
            <a:endParaRPr lang="es-ES" altLang="zh-CN" dirty="0"/>
          </a:p>
          <a:p>
            <a:r>
              <a:rPr lang="zh-CN" altLang="es-ES" dirty="0"/>
              <a:t>图片大小是</a:t>
            </a:r>
            <a:r>
              <a:rPr lang="es-ES" altLang="zh-CN" dirty="0"/>
              <a:t>32*32 </a:t>
            </a:r>
          </a:p>
          <a:p>
            <a:r>
              <a:rPr lang="zh-CN" altLang="es-ES" dirty="0"/>
              <a:t>但是已经可以看出正确训练了</a:t>
            </a:r>
            <a:endParaRPr lang="es-ES" altLang="zh-CN" dirty="0"/>
          </a:p>
          <a:p>
            <a:r>
              <a:rPr lang="zh-CN" altLang="es-ES" dirty="0"/>
              <a:t>这里从第</a:t>
            </a:r>
            <a:r>
              <a:rPr lang="es-ES" altLang="zh-CN" dirty="0"/>
              <a:t>20</a:t>
            </a:r>
            <a:r>
              <a:rPr lang="zh-CN" altLang="es-ES" dirty="0"/>
              <a:t>个</a:t>
            </a:r>
            <a:r>
              <a:rPr lang="es-ES" altLang="zh-CN" dirty="0" err="1"/>
              <a:t>epoch</a:t>
            </a:r>
            <a:r>
              <a:rPr lang="zh-CN" altLang="es-ES" dirty="0"/>
              <a:t>就已经可以看出是正常训练了</a:t>
            </a:r>
            <a:endParaRPr lang="es-ES" altLang="zh-CN" dirty="0"/>
          </a:p>
          <a:p>
            <a:r>
              <a:rPr lang="zh-CN" altLang="es-ES" dirty="0"/>
              <a:t>不用像之前等到</a:t>
            </a:r>
            <a:r>
              <a:rPr lang="es-ES" altLang="zh-CN" dirty="0"/>
              <a:t>1200epoch </a:t>
            </a:r>
          </a:p>
          <a:p>
            <a:r>
              <a:rPr lang="es-ES" altLang="zh-CN" dirty="0"/>
              <a:t>2024 05 09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黄色的曲线是最新的</a:t>
            </a:r>
            <a:r>
              <a:rPr lang="es-ES" altLang="zh-CN" dirty="0" err="1"/>
              <a:t>celeb</a:t>
            </a:r>
            <a:r>
              <a:rPr lang="es-ES" altLang="zh-CN" dirty="0"/>
              <a:t> </a:t>
            </a:r>
            <a:r>
              <a:rPr lang="zh-CN" altLang="es-ES" dirty="0"/>
              <a:t>可以正常生成图片 采用的</a:t>
            </a:r>
            <a:r>
              <a:rPr lang="es-ES" altLang="zh-CN" dirty="0" err="1"/>
              <a:t>ToTensor</a:t>
            </a:r>
            <a:endParaRPr lang="es-ES" altLang="zh-CN" dirty="0"/>
          </a:p>
          <a:p>
            <a:r>
              <a:rPr lang="zh-CN" altLang="es-ES" dirty="0"/>
              <a:t>紫色的曲线是</a:t>
            </a:r>
            <a:r>
              <a:rPr lang="es-ES" altLang="zh-CN" dirty="0" err="1"/>
              <a:t>mnist</a:t>
            </a:r>
            <a:r>
              <a:rPr lang="es-ES" altLang="zh-CN" dirty="0"/>
              <a:t> </a:t>
            </a:r>
            <a:r>
              <a:rPr lang="zh-CN" altLang="es-ES" dirty="0"/>
              <a:t>可以正常生成图片 </a:t>
            </a:r>
            <a:endParaRPr lang="es-ES" altLang="zh-CN" dirty="0"/>
          </a:p>
          <a:p>
            <a:r>
              <a:rPr lang="zh-CN" altLang="es-ES" dirty="0"/>
              <a:t>粉色曲线是</a:t>
            </a:r>
            <a:r>
              <a:rPr lang="es-ES" altLang="zh-CN" dirty="0"/>
              <a:t>(x-0.5)*2</a:t>
            </a:r>
            <a:r>
              <a:rPr lang="zh-CN" altLang="es-ES" dirty="0"/>
              <a:t>的曲线 损失很小 但是不能正常生成图片 </a:t>
            </a:r>
            <a:endParaRPr lang="es-ES" altLang="zh-CN" dirty="0"/>
          </a:p>
          <a:p>
            <a:r>
              <a:rPr lang="es-ES" altLang="zh-CN"/>
              <a:t>2024 05 09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94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2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Encoder</a:t>
            </a:r>
            <a:r>
              <a:rPr lang="zh-CN" altLang="es-ES" dirty="0"/>
              <a:t>和</a:t>
            </a:r>
            <a:r>
              <a:rPr lang="es-ES" altLang="zh-CN" dirty="0" err="1"/>
              <a:t>Decoder</a:t>
            </a:r>
            <a:r>
              <a:rPr lang="zh-CN" altLang="es-ES" dirty="0"/>
              <a:t>都是用线性层实现的</a:t>
            </a:r>
            <a:endParaRPr lang="es-ES" altLang="zh-CN" dirty="0"/>
          </a:p>
          <a:p>
            <a:r>
              <a:rPr lang="zh-CN" altLang="es-ES" dirty="0"/>
              <a:t>在训练的时候先把图片展开，然后用线性层实现</a:t>
            </a:r>
            <a:endParaRPr lang="es-E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0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Debug</a:t>
            </a:r>
            <a:r>
              <a:rPr lang="zh-CN" altLang="es-ES" dirty="0"/>
              <a:t>： 计算分布相似度的时候</a:t>
            </a:r>
            <a:r>
              <a:rPr lang="es-ES" altLang="zh-CN" dirty="0" err="1"/>
              <a:t>binary</a:t>
            </a:r>
            <a:r>
              <a:rPr lang="es-ES" altLang="zh-CN" dirty="0"/>
              <a:t> </a:t>
            </a:r>
            <a:r>
              <a:rPr lang="es-ES" altLang="zh-CN" dirty="0" err="1"/>
              <a:t>cross</a:t>
            </a:r>
            <a:r>
              <a:rPr lang="es-ES" altLang="zh-CN" dirty="0"/>
              <a:t> </a:t>
            </a:r>
            <a:r>
              <a:rPr lang="es-ES" altLang="zh-CN" dirty="0" err="1"/>
              <a:t>entropy</a:t>
            </a:r>
            <a:r>
              <a:rPr lang="zh-CN" altLang="es-ES" dirty="0"/>
              <a:t>要求所有的值在</a:t>
            </a:r>
            <a:r>
              <a:rPr lang="es-ES" altLang="zh-CN" dirty="0"/>
              <a:t>0,1</a:t>
            </a:r>
            <a:r>
              <a:rPr lang="zh-CN" altLang="es-ES" dirty="0"/>
              <a:t>之间，所以最后一层需要做</a:t>
            </a:r>
            <a:r>
              <a:rPr lang="es-ES" altLang="zh-CN" dirty="0" err="1"/>
              <a:t>sigmoid</a:t>
            </a:r>
            <a:r>
              <a:rPr lang="es-ES" altLang="zh-CN" dirty="0"/>
              <a:t> </a:t>
            </a:r>
          </a:p>
          <a:p>
            <a:r>
              <a:rPr lang="zh-CN" altLang="es-ES" dirty="0"/>
              <a:t>否则的话 会引起</a:t>
            </a:r>
            <a:r>
              <a:rPr lang="es-ES" altLang="zh-CN" dirty="0" err="1"/>
              <a:t>cuda</a:t>
            </a:r>
            <a:r>
              <a:rPr lang="es-ES" altLang="zh-CN" dirty="0"/>
              <a:t> </a:t>
            </a:r>
            <a:r>
              <a:rPr lang="es-ES" altLang="zh-CN" dirty="0" err="1"/>
              <a:t>assertation</a:t>
            </a:r>
            <a:r>
              <a:rPr lang="es-ES" altLang="zh-CN" dirty="0"/>
              <a:t> error </a:t>
            </a:r>
          </a:p>
          <a:p>
            <a:endParaRPr lang="es-ES" altLang="zh-CN" dirty="0"/>
          </a:p>
          <a:p>
            <a:r>
              <a:rPr lang="es-ES" dirty="0"/>
              <a:t>LVDM</a:t>
            </a:r>
            <a:r>
              <a:rPr lang="zh-CN" altLang="es-ES" dirty="0"/>
              <a:t>的</a:t>
            </a:r>
            <a:r>
              <a:rPr lang="es-ES" altLang="zh-CN" dirty="0" err="1"/>
              <a:t>ae</a:t>
            </a:r>
            <a:r>
              <a:rPr lang="zh-CN" altLang="es-ES" dirty="0"/>
              <a:t>是</a:t>
            </a:r>
            <a:r>
              <a:rPr lang="es-ES" altLang="zh-CN" dirty="0"/>
              <a:t>auto </a:t>
            </a:r>
            <a:r>
              <a:rPr lang="es-ES" altLang="zh-CN" dirty="0" err="1"/>
              <a:t>encoder</a:t>
            </a:r>
            <a:r>
              <a:rPr lang="es-ES" altLang="zh-CN" dirty="0"/>
              <a:t> </a:t>
            </a:r>
            <a:r>
              <a:rPr lang="es-ES" altLang="zh-CN" dirty="0" err="1"/>
              <a:t>with</a:t>
            </a:r>
            <a:r>
              <a:rPr lang="es-ES" altLang="zh-CN" dirty="0"/>
              <a:t> KL</a:t>
            </a:r>
            <a:r>
              <a:rPr lang="zh-CN" altLang="es-ES" dirty="0"/>
              <a:t>， 这里做了一个小修改： 把最后一层改成了</a:t>
            </a:r>
            <a:r>
              <a:rPr lang="es-ES" altLang="zh-CN" dirty="0" err="1"/>
              <a:t>conv_layer</a:t>
            </a:r>
            <a:r>
              <a:rPr lang="zh-CN" altLang="es-ES" dirty="0"/>
              <a:t>分别预测</a:t>
            </a:r>
            <a:r>
              <a:rPr lang="es-ES" altLang="zh-CN" dirty="0"/>
              <a:t>mean</a:t>
            </a:r>
            <a:r>
              <a:rPr lang="zh-CN" altLang="es-ES" dirty="0"/>
              <a:t>和</a:t>
            </a:r>
            <a:r>
              <a:rPr lang="es-ES" altLang="zh-CN" dirty="0" err="1"/>
              <a:t>log_var</a:t>
            </a:r>
            <a:endParaRPr lang="es-ES" altLang="zh-CN" dirty="0"/>
          </a:p>
          <a:p>
            <a:r>
              <a:rPr lang="zh-CN" altLang="es-ES" dirty="0"/>
              <a:t>单卡最大</a:t>
            </a:r>
            <a:r>
              <a:rPr lang="es-ES" altLang="zh-CN" dirty="0" err="1"/>
              <a:t>batch_size</a:t>
            </a:r>
            <a:r>
              <a:rPr lang="es-ES" altLang="zh-CN" dirty="0"/>
              <a:t> &lt; </a:t>
            </a:r>
            <a:r>
              <a:rPr lang="zh-CN" altLang="es-ES" dirty="0"/>
              <a:t>且 </a:t>
            </a:r>
            <a:r>
              <a:rPr lang="es-ES" altLang="zh-CN" dirty="0"/>
              <a:t>100 &gt;=64 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8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损失函数非常平滑 不能正常下降</a:t>
            </a:r>
            <a:endParaRPr lang="es-ES" altLang="zh-CN" dirty="0"/>
          </a:p>
          <a:p>
            <a:r>
              <a:rPr lang="es-ES" altLang="zh-CN" dirty="0"/>
              <a:t>VAE</a:t>
            </a:r>
            <a:r>
              <a:rPr lang="zh-CN" altLang="es-ES" dirty="0"/>
              <a:t>的部分是冻住的；训练的部分只有</a:t>
            </a:r>
            <a:r>
              <a:rPr lang="es-ES" altLang="zh-CN" dirty="0" err="1"/>
              <a:t>Unet</a:t>
            </a:r>
            <a:endParaRPr lang="es-ES" altLang="zh-CN" dirty="0"/>
          </a:p>
          <a:p>
            <a:r>
              <a:rPr lang="zh-CN" altLang="es-ES" dirty="0"/>
              <a:t>下一张图放了</a:t>
            </a:r>
            <a:r>
              <a:rPr lang="es-ES" altLang="zh-CN" dirty="0" err="1"/>
              <a:t>unconditionalDiffusion</a:t>
            </a:r>
            <a:r>
              <a:rPr lang="zh-CN" altLang="es-ES" dirty="0"/>
              <a:t>在</a:t>
            </a:r>
            <a:r>
              <a:rPr lang="es-ES" altLang="zh-CN" dirty="0" err="1"/>
              <a:t>celeb</a:t>
            </a:r>
            <a:r>
              <a:rPr lang="zh-CN" altLang="es-ES" dirty="0"/>
              <a:t>上的训练结果</a:t>
            </a:r>
            <a:endParaRPr lang="es-E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9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参数比是</a:t>
            </a:r>
            <a:r>
              <a:rPr lang="es-ES" altLang="zh-CN" dirty="0"/>
              <a:t>1:1</a:t>
            </a:r>
            <a:r>
              <a:rPr lang="zh-CN" altLang="es-ES" dirty="0"/>
              <a:t>的时候就已经可以训练了，记为</a:t>
            </a:r>
            <a:r>
              <a:rPr lang="es-ES" altLang="zh-CN" dirty="0" err="1"/>
              <a:t>unet_mid</a:t>
            </a:r>
            <a:endParaRPr lang="es-ES" altLang="zh-CN" dirty="0"/>
          </a:p>
          <a:p>
            <a:r>
              <a:rPr lang="es-ES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参数比是</a:t>
            </a:r>
            <a:r>
              <a:rPr lang="es-ES" altLang="zh-CN" dirty="0"/>
              <a:t>2:1</a:t>
            </a:r>
            <a:r>
              <a:rPr lang="zh-CN" altLang="es-ES" dirty="0"/>
              <a:t>的时候在开始的时候收敛的更快，记为</a:t>
            </a:r>
            <a:r>
              <a:rPr lang="es-ES" altLang="zh-CN" dirty="0" err="1"/>
              <a:t>unet_large</a:t>
            </a:r>
            <a:endParaRPr lang="es-ES" altLang="zh-CN" dirty="0"/>
          </a:p>
          <a:p>
            <a:endParaRPr lang="es-ES" altLang="zh-CN" dirty="0"/>
          </a:p>
          <a:p>
            <a:r>
              <a:rPr lang="es-ES" altLang="zh-CN" dirty="0" err="1"/>
              <a:t>LatentDiffusion</a:t>
            </a:r>
            <a:r>
              <a:rPr lang="zh-CN" altLang="es-ES" dirty="0"/>
              <a:t>训练的过程中，</a:t>
            </a:r>
            <a:r>
              <a:rPr lang="es-ES" altLang="zh-CN" dirty="0"/>
              <a:t>0522-0526</a:t>
            </a:r>
            <a:r>
              <a:rPr lang="zh-CN" altLang="es-ES" dirty="0"/>
              <a:t>这几天在解决</a:t>
            </a:r>
            <a:r>
              <a:rPr lang="es-ES" altLang="zh-CN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联合训练问题。 最后这个问题总结起来就是</a:t>
            </a:r>
            <a:r>
              <a:rPr lang="es-ES" altLang="zh-CN" dirty="0" err="1"/>
              <a:t>vae</a:t>
            </a:r>
            <a:r>
              <a:rPr lang="zh-CN" altLang="es-ES" dirty="0"/>
              <a:t>和</a:t>
            </a:r>
            <a:r>
              <a:rPr lang="es-ES" altLang="zh-CN" dirty="0" err="1"/>
              <a:t>unet</a:t>
            </a:r>
            <a:r>
              <a:rPr lang="zh-CN" altLang="es-ES" dirty="0"/>
              <a:t>的参数比例问题，在</a:t>
            </a:r>
            <a:r>
              <a:rPr lang="es-ES" altLang="zh-CN" dirty="0" err="1"/>
              <a:t>stable</a:t>
            </a:r>
            <a:r>
              <a:rPr lang="es-ES" altLang="zh-CN" dirty="0"/>
              <a:t> </a:t>
            </a:r>
            <a:r>
              <a:rPr lang="es-ES" altLang="zh-CN" dirty="0" err="1"/>
              <a:t>diffusion</a:t>
            </a:r>
            <a:r>
              <a:rPr lang="zh-CN" altLang="es-ES" dirty="0"/>
              <a:t>中分别是</a:t>
            </a:r>
            <a:r>
              <a:rPr lang="es-ES" altLang="zh-CN" dirty="0"/>
              <a:t>300M</a:t>
            </a:r>
            <a:r>
              <a:rPr lang="zh-CN" altLang="es-ES" dirty="0"/>
              <a:t>参数和</a:t>
            </a:r>
            <a:r>
              <a:rPr lang="es-ES" altLang="zh-CN" dirty="0"/>
              <a:t>700M</a:t>
            </a:r>
            <a:r>
              <a:rPr lang="zh-CN" altLang="es-ES" dirty="0"/>
              <a:t>参数。 但是我这几天的训练先是</a:t>
            </a:r>
            <a:r>
              <a:rPr lang="es-ES" altLang="zh-CN" dirty="0" err="1"/>
              <a:t>scale</a:t>
            </a:r>
            <a:r>
              <a:rPr lang="es-ES" altLang="zh-CN" dirty="0"/>
              <a:t> up</a:t>
            </a:r>
            <a:r>
              <a:rPr lang="zh-CN" altLang="es-ES" dirty="0"/>
              <a:t>了</a:t>
            </a:r>
            <a:r>
              <a:rPr lang="es-ES" altLang="zh-CN" dirty="0" err="1"/>
              <a:t>ae</a:t>
            </a:r>
            <a:r>
              <a:rPr lang="zh-CN" altLang="es-ES" dirty="0"/>
              <a:t>，但是没有配套</a:t>
            </a:r>
            <a:r>
              <a:rPr lang="es-ES" altLang="zh-CN" dirty="0" err="1"/>
              <a:t>unet</a:t>
            </a:r>
            <a:r>
              <a:rPr lang="zh-CN" altLang="es-ES" dirty="0"/>
              <a:t> </a:t>
            </a:r>
            <a:r>
              <a:rPr lang="es-ES" altLang="zh-CN" dirty="0" err="1"/>
              <a:t>scale</a:t>
            </a:r>
            <a:r>
              <a:rPr lang="zh-CN" altLang="es-ES" dirty="0"/>
              <a:t> </a:t>
            </a:r>
            <a:r>
              <a:rPr lang="es-ES" altLang="zh-CN" dirty="0"/>
              <a:t>up</a:t>
            </a:r>
            <a:r>
              <a:rPr lang="zh-CN" altLang="es-ES" dirty="0"/>
              <a:t>。 训练会导致的问题主要是训练损失函数下降的问题，参考前后</a:t>
            </a:r>
            <a:r>
              <a:rPr lang="es-ES" altLang="zh-CN" dirty="0" err="1"/>
              <a:t>ppt</a:t>
            </a:r>
            <a:r>
              <a:rPr lang="zh-CN" altLang="es-ES" dirty="0"/>
              <a:t>。 最后总结起来就是</a:t>
            </a:r>
            <a:r>
              <a:rPr lang="es-ES" altLang="zh-CN" dirty="0" err="1"/>
              <a:t>vae</a:t>
            </a:r>
            <a:r>
              <a:rPr lang="zh-CN" altLang="es-ES" dirty="0"/>
              <a:t>会欠拟合，</a:t>
            </a:r>
            <a:r>
              <a:rPr lang="es-ES" altLang="zh-CN" dirty="0" err="1"/>
              <a:t>unet</a:t>
            </a:r>
            <a:r>
              <a:rPr lang="zh-CN" altLang="es-ES" dirty="0"/>
              <a:t>会过拟合。 在合适的参数比例下，这个问题就会解决。 一个</a:t>
            </a:r>
            <a:r>
              <a:rPr lang="es-ES" altLang="zh-CN" dirty="0" err="1"/>
              <a:t>epoch</a:t>
            </a:r>
            <a:r>
              <a:rPr lang="zh-CN" altLang="es-ES" dirty="0"/>
              <a:t>就可以出现人脸。 </a:t>
            </a:r>
            <a:endParaRPr lang="es-ES" altLang="zh-CN" dirty="0"/>
          </a:p>
          <a:p>
            <a:endParaRPr lang="es-ES" altLang="zh-CN" dirty="0"/>
          </a:p>
          <a:p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435AC-C5C9-4B9F-92F3-BE138A2B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2BA507-78C0-4308-956F-8C089AF38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s-E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4ABCC-05B8-4AB8-B47C-20586104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52D0D-2BE7-4FFA-ADE8-2218C57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71DA7-BC0B-4572-995B-D224E40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A9227-C388-4868-9BB9-CA0131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279B3F-4399-44A6-9ED4-43D8A83F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FC59A-A625-45CD-9C58-074C526B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F6169-D6E4-4332-AD2D-492639E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C60C-6AC8-4458-A017-D54B1EE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2C7141-ABBC-4B6E-9474-274ACC96E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436C0-EEF5-4890-A349-BB4666A76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8BC8E-499B-478A-A919-0824725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1C60-D7F4-4071-A565-CB146908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FE704-5788-44E6-BF05-8DA4452D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21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E8DF5-76F2-4519-9568-A7A5DDC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14DCD-01F4-4FFE-940B-0ECD8C1A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9DB25-62CA-43F2-9C67-9CE4D606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B8E3FE-9AB5-4134-AEB5-FF5442A0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5FFE9-97A1-49CC-8DD8-9F1B4EFE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2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C71B3-744A-4081-9D91-BD3166E8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AC292-8FCD-4BB3-A8FA-24E5CF4E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75F31-0BEC-439F-ABB1-9AF84427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D4557-4DFF-4D23-91FB-DEC63687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90818-6D15-400E-B3DB-A821F76E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08741-3286-4577-AEF5-ED303BC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44904-F248-4A93-B293-A3E62299E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8C044A-C5AB-4E94-B95C-CE61676F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3D6B1A-54EA-443A-97AA-919F61C1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F41F7A-70B5-477D-AEF6-FD19C93B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E3F3A-8D52-44E8-BC5B-7E75DDD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0AD83-143D-41C0-852A-1DCD4AA4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AE86A-1C57-4D58-A22D-7D57B865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1D109C-2A57-4619-A108-56E470A0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046DC-C265-400D-910C-1F80EA6D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AE6A39-3BC0-4447-8AC3-376E03DE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445770-09CB-4537-BF5D-EDDBDA57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6EB8A0-FE19-4C21-8B4F-AE1AD033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77D9E-DCEA-481A-A9C9-223BAA6B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35793-F146-467C-8E44-E35A6DD5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EA9EA8-E467-4FB4-854D-DAF6AA3F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7540C-643A-40AF-8232-BD69228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03FA75-FEBF-491B-A897-682EC506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B0D7D7-261D-49D6-8B53-623BDB90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9A8FDC-A0F4-4A70-A4D5-619EFDA9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370FD-BFDD-454C-A860-1DFC37F5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1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BF444-B07A-451B-B2EB-A573FEC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840D1-8B80-43D3-BEBF-38924E12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CA9EE-8A52-470B-A573-ECB5A6A20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E9696-194C-4755-B36C-11759950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3644CB-FD67-4697-AFA8-B246841E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2B7EF-A646-4F3C-960B-35C573A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5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2CBC-14D2-48E8-9340-58E80785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693267-D2BC-49EB-A4F0-55C2742D6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09B53-F9B4-4758-86A3-1A5B48FD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D5866-ECA8-43AB-B6F6-7D608A7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EFDF4-CC39-486D-B6ED-740EEFD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750E1-C685-4019-B704-9E0C7E00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2F048A-04D1-4C46-AE22-0CCFCE98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8DD1DB-9246-47B2-9723-46B7D344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2DF9B-A5B2-4F35-BD22-ED2A3F19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991B-5F42-4A70-9D99-EF7AE89FDD2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27CB6-4401-4F2B-A540-3EC469432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3F987-D4B5-43A5-8C39-0E8147C99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41726-57A2-4771-BF69-659CF6DF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实验记录和结果分析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765E4-2D08-4238-A12E-504189B7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这里主要放非硬性的</a:t>
            </a:r>
            <a:r>
              <a:rPr lang="es-ES" altLang="zh-CN" dirty="0"/>
              <a:t>bug</a:t>
            </a:r>
          </a:p>
          <a:p>
            <a:r>
              <a:rPr lang="zh-CN" altLang="es-ES" dirty="0"/>
              <a:t>和实验记录</a:t>
            </a:r>
            <a:endParaRPr lang="es-ES" altLang="zh-CN" dirty="0"/>
          </a:p>
          <a:p>
            <a:r>
              <a:rPr lang="zh-CN" altLang="es-ES" dirty="0"/>
              <a:t>硬性的</a:t>
            </a:r>
            <a:r>
              <a:rPr lang="es-ES" altLang="zh-CN" dirty="0"/>
              <a:t>bug</a:t>
            </a:r>
            <a:r>
              <a:rPr lang="zh-CN" altLang="es-ES" dirty="0"/>
              <a:t>放</a:t>
            </a:r>
            <a:r>
              <a:rPr lang="es-ES" altLang="zh-CN" dirty="0" err="1"/>
              <a:t>readme</a:t>
            </a:r>
            <a:r>
              <a:rPr lang="zh-CN" altLang="es-ES" dirty="0"/>
              <a:t>里面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2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722BA-BC67-4B0B-A743-4AED25C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VAE based on LVDM </a:t>
            </a:r>
            <a:r>
              <a:rPr lang="en-GB" dirty="0" err="1"/>
              <a:t>ae_module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91D91-56BF-4BB6-93DB-F9CE7AD6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233 M parameter</a:t>
            </a:r>
          </a:p>
          <a:p>
            <a:r>
              <a:rPr lang="en-GB" dirty="0" err="1"/>
              <a:t>Imsize</a:t>
            </a:r>
            <a:r>
              <a:rPr lang="en-GB" dirty="0"/>
              <a:t> = 64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909A39B-359A-4803-BD5A-83BFBF7ED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19210"/>
              </p:ext>
            </p:extLst>
          </p:nvPr>
        </p:nvGraphicFramePr>
        <p:xfrm>
          <a:off x="1131824" y="3170400"/>
          <a:ext cx="9928351" cy="314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4022677094"/>
                    </a:ext>
                  </a:extLst>
                </a:gridCol>
                <a:gridCol w="2401824">
                  <a:extLst>
                    <a:ext uri="{9D8B030D-6E8A-4147-A177-3AD203B41FA5}">
                      <a16:colId xmlns:a16="http://schemas.microsoft.com/office/drawing/2014/main" val="2724946725"/>
                    </a:ext>
                  </a:extLst>
                </a:gridCol>
                <a:gridCol w="2781342">
                  <a:extLst>
                    <a:ext uri="{9D8B030D-6E8A-4147-A177-3AD203B41FA5}">
                      <a16:colId xmlns:a16="http://schemas.microsoft.com/office/drawing/2014/main" val="2818357181"/>
                    </a:ext>
                  </a:extLst>
                </a:gridCol>
                <a:gridCol w="1766273">
                  <a:extLst>
                    <a:ext uri="{9D8B030D-6E8A-4147-A177-3AD203B41FA5}">
                      <a16:colId xmlns:a16="http://schemas.microsoft.com/office/drawing/2014/main" val="857931842"/>
                    </a:ext>
                  </a:extLst>
                </a:gridCol>
              </a:tblGrid>
              <a:tr h="493431">
                <a:tc>
                  <a:txBody>
                    <a:bodyPr/>
                    <a:lstStyle/>
                    <a:p>
                      <a:r>
                        <a:rPr lang="en-GB" dirty="0"/>
                        <a:t>Ch channel </a:t>
                      </a:r>
                    </a:p>
                    <a:p>
                      <a:r>
                        <a:rPr lang="zh-CN" altLang="es-ES" dirty="0"/>
                        <a:t>负责</a:t>
                      </a:r>
                      <a:r>
                        <a:rPr lang="es-ES" altLang="zh-CN" dirty="0" err="1"/>
                        <a:t>conv_in</a:t>
                      </a:r>
                      <a:r>
                        <a:rPr lang="es-ES" altLang="zh-CN" dirty="0"/>
                        <a:t> </a:t>
                      </a:r>
                      <a:r>
                        <a:rPr lang="zh-CN" altLang="es-ES" dirty="0"/>
                        <a:t>的</a:t>
                      </a:r>
                      <a:r>
                        <a:rPr lang="es-ES" altLang="zh-CN" dirty="0" err="1"/>
                        <a:t>out_channel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Param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Train </a:t>
                      </a:r>
                      <a:r>
                        <a:rPr lang="es-ES" dirty="0" err="1"/>
                        <a:t>Iter</a:t>
                      </a:r>
                      <a:r>
                        <a:rPr lang="es-ES" dirty="0"/>
                        <a:t>/s(bs=64)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Ckpt</a:t>
                      </a:r>
                      <a:r>
                        <a:rPr lang="es-ES" altLang="zh-CN" dirty="0"/>
                        <a:t> </a:t>
                      </a:r>
                      <a:r>
                        <a:rPr lang="es-ES" altLang="zh-CN" dirty="0" err="1"/>
                        <a:t>size</a:t>
                      </a:r>
                      <a:r>
                        <a:rPr lang="es-ES" altLang="zh-CN" dirty="0"/>
                        <a:t>(MB)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8653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24021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233M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2.9GB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95392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9665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174.08 MB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134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4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58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AFC8-297F-4B10-8DDC-92B8C56E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VAE reduce </a:t>
            </a:r>
            <a:r>
              <a:rPr lang="en-GB" dirty="0" err="1"/>
              <a:t>z_dim</a:t>
            </a:r>
            <a:r>
              <a:rPr lang="en-GB" dirty="0"/>
              <a:t> 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81BF71-F89F-4922-A2E9-9B315358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99848"/>
              </p:ext>
            </p:extLst>
          </p:nvPr>
        </p:nvGraphicFramePr>
        <p:xfrm>
          <a:off x="1131824" y="2832565"/>
          <a:ext cx="9928351" cy="3134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4022677094"/>
                    </a:ext>
                  </a:extLst>
                </a:gridCol>
                <a:gridCol w="2401824">
                  <a:extLst>
                    <a:ext uri="{9D8B030D-6E8A-4147-A177-3AD203B41FA5}">
                      <a16:colId xmlns:a16="http://schemas.microsoft.com/office/drawing/2014/main" val="2724946725"/>
                    </a:ext>
                  </a:extLst>
                </a:gridCol>
                <a:gridCol w="2795261">
                  <a:extLst>
                    <a:ext uri="{9D8B030D-6E8A-4147-A177-3AD203B41FA5}">
                      <a16:colId xmlns:a16="http://schemas.microsoft.com/office/drawing/2014/main" val="2818357181"/>
                    </a:ext>
                  </a:extLst>
                </a:gridCol>
                <a:gridCol w="1752354">
                  <a:extLst>
                    <a:ext uri="{9D8B030D-6E8A-4147-A177-3AD203B41FA5}">
                      <a16:colId xmlns:a16="http://schemas.microsoft.com/office/drawing/2014/main" val="857931842"/>
                    </a:ext>
                  </a:extLst>
                </a:gridCol>
              </a:tblGrid>
              <a:tr h="493431">
                <a:tc>
                  <a:txBody>
                    <a:bodyPr/>
                    <a:lstStyle/>
                    <a:p>
                      <a:r>
                        <a:rPr lang="en-GB" dirty="0" err="1"/>
                        <a:t>Zdim</a:t>
                      </a:r>
                      <a:r>
                        <a:rPr lang="en-GB" dirty="0"/>
                        <a:t> , Ch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Param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Train </a:t>
                      </a:r>
                      <a:r>
                        <a:rPr lang="es-ES" dirty="0" err="1"/>
                        <a:t>Iter</a:t>
                      </a:r>
                      <a:r>
                        <a:rPr lang="es-ES" dirty="0"/>
                        <a:t>/s(bs=64)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Ckpt</a:t>
                      </a:r>
                      <a:r>
                        <a:rPr lang="es-ES" altLang="zh-CN" dirty="0"/>
                        <a:t> </a:t>
                      </a:r>
                      <a:r>
                        <a:rPr lang="es-ES" altLang="zh-CN" dirty="0" err="1"/>
                        <a:t>size</a:t>
                      </a:r>
                      <a:r>
                        <a:rPr lang="es-ES" altLang="zh-CN" dirty="0"/>
                        <a:t>(MB)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8653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174.08 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24021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/>
                        <a:t>64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95392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14.5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9665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  <a:r>
                        <a:rPr lang="zh-CN" altLang="es-ES" dirty="0"/>
                        <a:t>，</a:t>
                      </a:r>
                      <a:r>
                        <a:rPr lang="es-ES" altLang="zh-CN" dirty="0"/>
                        <a:t>ch16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134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4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16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6F0A8-71B0-415F-9EA8-27A0817A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dirty="0" err="1"/>
              <a:t>Question</a:t>
            </a:r>
            <a:r>
              <a:rPr lang="es-ES" altLang="zh-CN" dirty="0"/>
              <a:t>: VAE and AEKL </a:t>
            </a:r>
            <a:r>
              <a:rPr lang="es-ES" altLang="zh-CN" dirty="0" err="1"/>
              <a:t>difference</a:t>
            </a:r>
            <a:r>
              <a:rPr lang="es-ES" altLang="zh-CN" dirty="0"/>
              <a:t>?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2AB40-B807-4ACC-A604-06CD2D2EB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根据代码来看 都有采样的部分 </a:t>
            </a:r>
            <a:r>
              <a:rPr lang="es-ES" altLang="zh-CN" dirty="0"/>
              <a:t>AEKL</a:t>
            </a:r>
            <a:r>
              <a:rPr lang="zh-CN" altLang="es-ES" dirty="0"/>
              <a:t>也是</a:t>
            </a:r>
            <a:r>
              <a:rPr lang="es-ES" altLang="zh-CN" dirty="0"/>
              <a:t>VAE</a:t>
            </a:r>
          </a:p>
          <a:p>
            <a:r>
              <a:rPr lang="zh-CN" altLang="es-ES" dirty="0"/>
              <a:t>有待实验验证</a:t>
            </a:r>
            <a:endParaRPr lang="es-ES" altLang="zh-CN" dirty="0"/>
          </a:p>
          <a:p>
            <a:r>
              <a:rPr lang="es-ES" dirty="0"/>
              <a:t>LVDM</a:t>
            </a:r>
            <a:r>
              <a:rPr lang="zh-CN" altLang="es-ES" dirty="0"/>
              <a:t>用的</a:t>
            </a:r>
            <a:r>
              <a:rPr lang="es-ES" altLang="zh-CN" dirty="0" err="1"/>
              <a:t>openai</a:t>
            </a:r>
            <a:r>
              <a:rPr lang="zh-CN" altLang="es-ES" dirty="0"/>
              <a:t>的</a:t>
            </a:r>
            <a:r>
              <a:rPr lang="es-ES" altLang="zh-CN" dirty="0"/>
              <a:t>VAE</a:t>
            </a:r>
            <a:r>
              <a:rPr lang="zh-CN" altLang="es-ES" dirty="0"/>
              <a:t>用了</a:t>
            </a:r>
            <a:r>
              <a:rPr lang="es-ES" altLang="zh-CN" dirty="0"/>
              <a:t>LIPSIS</a:t>
            </a:r>
            <a:r>
              <a:rPr lang="zh-CN" altLang="es-ES" dirty="0"/>
              <a:t>和</a:t>
            </a:r>
            <a:r>
              <a:rPr lang="es-ES" altLang="zh-CN" dirty="0" err="1"/>
              <a:t>Discriminator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5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B661D-DB76-4CA6-B36D-4BD641E7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32776" cy="888198"/>
          </a:xfrm>
        </p:spPr>
        <p:txBody>
          <a:bodyPr/>
          <a:lstStyle/>
          <a:p>
            <a:r>
              <a:rPr lang="en-GB" dirty="0"/>
              <a:t>Latent Diffusion Train Loss Issue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84E3E2-AC6A-4EB7-963A-94A345FBB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25" y="802219"/>
            <a:ext cx="9947607" cy="6055781"/>
          </a:xfrm>
        </p:spPr>
      </p:pic>
    </p:spTree>
    <p:extLst>
      <p:ext uri="{BB962C8B-B14F-4D97-AF65-F5344CB8AC3E}">
        <p14:creationId xmlns:p14="http://schemas.microsoft.com/office/powerpoint/2010/main" val="370860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22DF-BB6C-4009-80DA-1C2D4E55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可能的原因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F3EAD-12FD-4022-A412-A6C91F904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s-ES" dirty="0"/>
              <a:t>VAE</a:t>
            </a:r>
            <a:r>
              <a:rPr lang="zh-CN" altLang="es-ES" dirty="0"/>
              <a:t>过大 </a:t>
            </a:r>
            <a:r>
              <a:rPr lang="es-ES" altLang="zh-CN" dirty="0"/>
              <a:t>-&gt;</a:t>
            </a:r>
            <a:r>
              <a:rPr lang="zh-CN" altLang="es-ES" dirty="0"/>
              <a:t>训练一个小的</a:t>
            </a:r>
            <a:r>
              <a:rPr lang="es-ES" altLang="zh-CN" dirty="0"/>
              <a:t>VAE </a:t>
            </a:r>
            <a:r>
              <a:rPr lang="zh-CN" altLang="es-ES" dirty="0"/>
              <a:t>，并且充分收敛 √</a:t>
            </a:r>
            <a:endParaRPr lang="es-ES" altLang="zh-CN" dirty="0"/>
          </a:p>
          <a:p>
            <a:pPr marL="514350" indent="-514350">
              <a:buAutoNum type="arabicPeriod"/>
            </a:pPr>
            <a:r>
              <a:rPr lang="es-ES" altLang="zh-CN" dirty="0"/>
              <a:t>VAE</a:t>
            </a:r>
            <a:r>
              <a:rPr lang="zh-CN" altLang="es-ES" dirty="0"/>
              <a:t>和</a:t>
            </a:r>
            <a:r>
              <a:rPr lang="es-ES" altLang="zh-CN" dirty="0" err="1"/>
              <a:t>Unet</a:t>
            </a:r>
            <a:r>
              <a:rPr lang="zh-CN" altLang="es-ES" dirty="0"/>
              <a:t>大小不匹配</a:t>
            </a:r>
            <a:r>
              <a:rPr lang="es-ES" dirty="0"/>
              <a:t> -&gt; </a:t>
            </a:r>
            <a:r>
              <a:rPr lang="zh-CN" altLang="es-ES" dirty="0"/>
              <a:t>扩大</a:t>
            </a:r>
            <a:r>
              <a:rPr lang="es-ES" altLang="zh-CN" dirty="0" err="1"/>
              <a:t>Unet</a:t>
            </a:r>
            <a:r>
              <a:rPr lang="zh-CN" altLang="es-ES" dirty="0"/>
              <a:t>试试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C0C3B-B3F4-42FA-8E38-2B88F955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9" y="3245310"/>
            <a:ext cx="3382157" cy="1422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4ABC7D-1DAC-4F89-91F1-F8C1A2B6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580" y="3245310"/>
            <a:ext cx="5611008" cy="1422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239764-E041-47C7-B721-E741AFDDB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986"/>
          <a:stretch/>
        </p:blipFill>
        <p:spPr>
          <a:xfrm>
            <a:off x="904523" y="5091004"/>
            <a:ext cx="3538267" cy="1552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603675-9F1B-4B6D-9F67-C0C0EBADDD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15"/>
          <a:stretch/>
        </p:blipFill>
        <p:spPr>
          <a:xfrm>
            <a:off x="4721118" y="5091004"/>
            <a:ext cx="586193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5DFACB-CFA0-4A33-88E1-ACBE4BD8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8198"/>
            <a:ext cx="10223339" cy="61588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D1B2FB9-D01C-4DED-BEF8-ADE986427F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32776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</a:p>
        </p:txBody>
      </p:sp>
    </p:spTree>
    <p:extLst>
      <p:ext uri="{BB962C8B-B14F-4D97-AF65-F5344CB8AC3E}">
        <p14:creationId xmlns:p14="http://schemas.microsoft.com/office/powerpoint/2010/main" val="418566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33F1ABC-042A-48A0-9DF7-A0B72651D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" y="766277"/>
            <a:ext cx="9464040" cy="5730303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65948EF-43F0-4CDC-8B14-CE2D26D9C2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32776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23E975-FA97-4589-89FF-BB7B06685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" y="963169"/>
            <a:ext cx="10014605" cy="27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20B382-A8B0-4F30-B76D-C1326F16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3" y="1600480"/>
            <a:ext cx="12200124" cy="4918853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34547D2-261B-485D-BBFF-BA32B6EBE6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55242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  <a:r>
              <a:rPr lang="es-ES" dirty="0"/>
              <a:t>-</a:t>
            </a:r>
            <a:r>
              <a:rPr lang="es-ES" dirty="0" err="1"/>
              <a:t>sovled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86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8E528-B20D-4674-9720-93E29753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TinyTiny</a:t>
            </a:r>
            <a:r>
              <a:rPr lang="es-ES" altLang="zh-CN" dirty="0"/>
              <a:t>VAE</a:t>
            </a:r>
            <a:r>
              <a:rPr lang="en-GB" dirty="0"/>
              <a:t>: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EF5D0-284C-4258-8E4C-71D1D55B9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213"/>
            <a:ext cx="10515600" cy="4351338"/>
          </a:xfrm>
        </p:spPr>
        <p:txBody>
          <a:bodyPr/>
          <a:lstStyle/>
          <a:p>
            <a:r>
              <a:rPr lang="es-ES" altLang="zh-CN" dirty="0" err="1"/>
              <a:t>Groupnum</a:t>
            </a:r>
            <a:r>
              <a:rPr lang="es-ES" altLang="zh-CN" dirty="0"/>
              <a:t>=16 , ch = 16 , </a:t>
            </a:r>
            <a:r>
              <a:rPr lang="es-ES" altLang="zh-CN" dirty="0" err="1"/>
              <a:t>out_z</a:t>
            </a:r>
            <a:r>
              <a:rPr lang="es-ES" altLang="zh-CN" dirty="0"/>
              <a:t> = 16</a:t>
            </a:r>
            <a:endParaRPr lang="en-GB" dirty="0"/>
          </a:p>
          <a:p>
            <a:r>
              <a:rPr lang="en-GB" dirty="0"/>
              <a:t>Param: 3.6M</a:t>
            </a:r>
          </a:p>
          <a:p>
            <a:r>
              <a:rPr lang="en-GB" dirty="0"/>
              <a:t>Training </a:t>
            </a:r>
            <a:r>
              <a:rPr lang="en-GB" dirty="0" err="1"/>
              <a:t>iter</a:t>
            </a:r>
            <a:r>
              <a:rPr lang="en-GB" dirty="0"/>
              <a:t>: 15.9 it/s</a:t>
            </a:r>
          </a:p>
          <a:p>
            <a:r>
              <a:rPr lang="en-GB" dirty="0"/>
              <a:t>Disk size : 40MB</a:t>
            </a:r>
          </a:p>
          <a:p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B528C5-D775-4896-9D40-188FFDAF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3" y="3651882"/>
            <a:ext cx="11382465" cy="29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A30E1-D6EC-4C5D-AE93-4AB970D5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dirty="0" err="1"/>
              <a:t>Unconditional</a:t>
            </a:r>
            <a:r>
              <a:rPr lang="es-ES" altLang="zh-CN" dirty="0"/>
              <a:t> </a:t>
            </a:r>
            <a:r>
              <a:rPr lang="es-ES" altLang="zh-CN" dirty="0" err="1"/>
              <a:t>Latent</a:t>
            </a:r>
            <a:r>
              <a:rPr lang="es-ES" altLang="zh-CN" dirty="0"/>
              <a:t> </a:t>
            </a:r>
            <a:r>
              <a:rPr lang="es-ES" altLang="zh-CN" dirty="0" err="1"/>
              <a:t>Diffusion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1D7-6219-4DDC-BB7B-60CCCFF2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5" y="1825625"/>
            <a:ext cx="3590995" cy="36771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F0F19A-31AB-4935-8D43-12F124A3D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993" y="1825625"/>
            <a:ext cx="3692005" cy="3677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C8630-AB1D-4E36-9D89-653A76E42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60" y="1825625"/>
            <a:ext cx="3869933" cy="3677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6A9D63-753C-4FA0-B5D7-06B4D6F03496}"/>
              </a:ext>
            </a:extLst>
          </p:cNvPr>
          <p:cNvSpPr/>
          <p:nvPr/>
        </p:nvSpPr>
        <p:spPr>
          <a:xfrm>
            <a:off x="798576" y="5637741"/>
            <a:ext cx="1284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90 ; </a:t>
            </a:r>
          </a:p>
          <a:p>
            <a:r>
              <a:rPr lang="en-GB" dirty="0"/>
              <a:t>loss ~ 0.78 ;</a:t>
            </a:r>
          </a:p>
          <a:p>
            <a:r>
              <a:rPr lang="en-GB" dirty="0" err="1"/>
              <a:t>unet</a:t>
            </a:r>
            <a:r>
              <a:rPr lang="en-GB" dirty="0"/>
              <a:t> &lt;1M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97E1C1-4555-4395-AFCA-1C4E4437F9E7}"/>
              </a:ext>
            </a:extLst>
          </p:cNvPr>
          <p:cNvSpPr/>
          <p:nvPr/>
        </p:nvSpPr>
        <p:spPr>
          <a:xfrm>
            <a:off x="4870629" y="5703071"/>
            <a:ext cx="1688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1;</a:t>
            </a:r>
          </a:p>
          <a:p>
            <a:r>
              <a:rPr lang="en-GB" dirty="0"/>
              <a:t> loss ~ 0.27, </a:t>
            </a:r>
          </a:p>
          <a:p>
            <a:r>
              <a:rPr lang="en-GB" dirty="0" err="1"/>
              <a:t>unet</a:t>
            </a:r>
            <a:r>
              <a:rPr lang="en-GB" dirty="0"/>
              <a:t> mid =3.6M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DEC11-2783-49A1-B8A6-A65AF7F750A8}"/>
              </a:ext>
            </a:extLst>
          </p:cNvPr>
          <p:cNvSpPr/>
          <p:nvPr/>
        </p:nvSpPr>
        <p:spPr>
          <a:xfrm>
            <a:off x="8748242" y="5649267"/>
            <a:ext cx="18455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1;</a:t>
            </a:r>
          </a:p>
          <a:p>
            <a:r>
              <a:rPr lang="en-GB" dirty="0"/>
              <a:t>loss ~ 0.27,</a:t>
            </a:r>
          </a:p>
          <a:p>
            <a:r>
              <a:rPr lang="en-GB" dirty="0" err="1"/>
              <a:t>unet</a:t>
            </a:r>
            <a:r>
              <a:rPr lang="en-GB" dirty="0"/>
              <a:t> large =5.2M </a:t>
            </a:r>
          </a:p>
        </p:txBody>
      </p:sp>
    </p:spTree>
    <p:extLst>
      <p:ext uri="{BB962C8B-B14F-4D97-AF65-F5344CB8AC3E}">
        <p14:creationId xmlns:p14="http://schemas.microsoft.com/office/powerpoint/2010/main" val="38784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AD69E-7D6E-4EA5-9584-C4F84A67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2449418"/>
            <a:ext cx="10515600" cy="1325563"/>
          </a:xfrm>
        </p:spPr>
        <p:txBody>
          <a:bodyPr/>
          <a:lstStyle/>
          <a:p>
            <a:r>
              <a:rPr lang="en-GB" dirty="0"/>
              <a:t>Task 1 Unconditional Diffusion</a:t>
            </a:r>
          </a:p>
        </p:txBody>
      </p:sp>
    </p:spTree>
    <p:extLst>
      <p:ext uri="{BB962C8B-B14F-4D97-AF65-F5344CB8AC3E}">
        <p14:creationId xmlns:p14="http://schemas.microsoft.com/office/powerpoint/2010/main" val="219594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8E7EFC-9405-47D8-A028-3446905D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0"/>
            <a:ext cx="946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858E6-B7C9-463A-ACC2-9647056A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Celeb 1200epoch          </a:t>
            </a:r>
            <a:r>
              <a:rPr lang="en-GB" dirty="0" err="1"/>
              <a:t>mnist</a:t>
            </a:r>
            <a:r>
              <a:rPr lang="en-GB" dirty="0"/>
              <a:t> 200epoch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6E89CD-BDCA-43DC-9DB1-50E2FB84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3875"/>
            <a:ext cx="4845050" cy="48450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20E1BB-2C26-4A14-9416-3BA270D7A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3874"/>
            <a:ext cx="4845049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84AC-B582-4705-9046-E0F00B9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E8F844-4693-4F8B-AF60-09D9084E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305" y="646905"/>
            <a:ext cx="9256220" cy="57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45A7-6A6A-4AFC-BD79-16F944B5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212725"/>
            <a:ext cx="10515600" cy="1325563"/>
          </a:xfrm>
        </p:spPr>
        <p:txBody>
          <a:bodyPr/>
          <a:lstStyle/>
          <a:p>
            <a:r>
              <a:rPr lang="en-GB" dirty="0" err="1"/>
              <a:t>ToTensor</a:t>
            </a:r>
            <a:r>
              <a:rPr lang="en-GB" dirty="0"/>
              <a:t> </a:t>
            </a:r>
            <a:r>
              <a:rPr lang="en-GB" dirty="0" err="1"/>
              <a:t>Celeba</a:t>
            </a:r>
            <a:r>
              <a:rPr lang="en-GB" dirty="0"/>
              <a:t> 200 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41EF36-40FB-4D02-AF59-837D5631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5" y="1853428"/>
            <a:ext cx="4642757" cy="46427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39B0F-3656-4BD2-8DD1-80B8EA82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09" y="0"/>
            <a:ext cx="568721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31C3E-80BE-45BD-A0DA-A724F059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A69FED-AC37-4015-ABA6-E3257C0B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335" y="240712"/>
            <a:ext cx="10515600" cy="63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2E9D8C5-5CD1-4899-80C7-44D08FFA3040}"/>
              </a:ext>
            </a:extLst>
          </p:cNvPr>
          <p:cNvSpPr txBox="1">
            <a:spLocks/>
          </p:cNvSpPr>
          <p:nvPr/>
        </p:nvSpPr>
        <p:spPr>
          <a:xfrm>
            <a:off x="1416423" y="25569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Task 2 Unconditional Latent Diffusion</a:t>
            </a:r>
          </a:p>
        </p:txBody>
      </p:sp>
    </p:spTree>
    <p:extLst>
      <p:ext uri="{BB962C8B-B14F-4D97-AF65-F5344CB8AC3E}">
        <p14:creationId xmlns:p14="http://schemas.microsoft.com/office/powerpoint/2010/main" val="371613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86212-5691-45C7-BE78-BE527701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0" y="117942"/>
            <a:ext cx="10515600" cy="1325563"/>
          </a:xfrm>
        </p:spPr>
        <p:txBody>
          <a:bodyPr/>
          <a:lstStyle/>
          <a:p>
            <a:r>
              <a:rPr lang="es-ES" altLang="zh-CN" dirty="0"/>
              <a:t>Simple Linear VAE </a:t>
            </a:r>
            <a:r>
              <a:rPr lang="es-ES" altLang="zh-CN" dirty="0" err="1"/>
              <a:t>results</a:t>
            </a:r>
            <a:r>
              <a:rPr lang="es-ES" altLang="zh-CN" dirty="0"/>
              <a:t> </a:t>
            </a:r>
            <a:r>
              <a:rPr lang="es-ES" altLang="zh-CN" dirty="0" err="1"/>
              <a:t>on</a:t>
            </a:r>
            <a:r>
              <a:rPr lang="es-ES" altLang="zh-CN" dirty="0"/>
              <a:t> </a:t>
            </a:r>
            <a:r>
              <a:rPr lang="es-ES" altLang="zh-CN" dirty="0" err="1"/>
              <a:t>mnist</a:t>
            </a:r>
            <a:r>
              <a:rPr lang="es-ES" altLang="zh-CN" dirty="0"/>
              <a:t>; 30 </a:t>
            </a:r>
            <a:r>
              <a:rPr lang="es-ES" altLang="zh-CN" dirty="0" err="1"/>
              <a:t>epoch</a:t>
            </a:r>
            <a:r>
              <a:rPr lang="es-ES" altLang="zh-CN" dirty="0"/>
              <a:t>;</a:t>
            </a:r>
            <a:r>
              <a:rPr lang="zh-CN" altLang="es-ES" dirty="0"/>
              <a:t> </a:t>
            </a:r>
            <a:r>
              <a:rPr lang="es-ES" altLang="zh-CN" dirty="0" err="1"/>
              <a:t>imsize</a:t>
            </a:r>
            <a:r>
              <a:rPr lang="es-ES" altLang="zh-CN" dirty="0"/>
              <a:t>=28</a:t>
            </a:r>
            <a:r>
              <a:rPr lang="zh-CN" altLang="es-ES" dirty="0"/>
              <a:t> </a:t>
            </a:r>
            <a:r>
              <a:rPr lang="es-ES" altLang="zh-CN" dirty="0"/>
              <a:t>*</a:t>
            </a:r>
            <a:r>
              <a:rPr lang="zh-CN" altLang="es-ES" dirty="0"/>
              <a:t> </a:t>
            </a:r>
            <a:r>
              <a:rPr lang="es-ES" altLang="zh-CN" dirty="0"/>
              <a:t>28</a:t>
            </a:r>
            <a:r>
              <a:rPr lang="zh-CN" altLang="es-ES" dirty="0"/>
              <a:t> </a:t>
            </a:r>
            <a:endParaRPr lang="en-GB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7EF237D-7246-49D1-A492-31D96157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8" y="1443505"/>
            <a:ext cx="3766513" cy="3766513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FE35AC-6087-48CA-9995-F6C43F84E1E8}"/>
              </a:ext>
            </a:extLst>
          </p:cNvPr>
          <p:cNvSpPr/>
          <p:nvPr/>
        </p:nvSpPr>
        <p:spPr>
          <a:xfrm>
            <a:off x="833784" y="5419881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200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8D724A-E2BC-4BCB-B9BB-BD1005D6A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8" y="1443505"/>
            <a:ext cx="3766512" cy="37665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83FF186-C74F-400A-8583-E509BE91DF70}"/>
              </a:ext>
            </a:extLst>
          </p:cNvPr>
          <p:cNvSpPr/>
          <p:nvPr/>
        </p:nvSpPr>
        <p:spPr>
          <a:xfrm>
            <a:off x="4998420" y="5529442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CB4A132-C252-487B-900C-3183BA6D9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88" y="1443505"/>
            <a:ext cx="3766512" cy="376651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F7CDA95-C0C9-4B4B-957F-1A0FB7BC4157}"/>
              </a:ext>
            </a:extLst>
          </p:cNvPr>
          <p:cNvSpPr/>
          <p:nvPr/>
        </p:nvSpPr>
        <p:spPr>
          <a:xfrm>
            <a:off x="8819444" y="5523716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16051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976</Words>
  <Application>Microsoft Office PowerPoint</Application>
  <PresentationFormat>宽屏</PresentationFormat>
  <Paragraphs>146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Calibri Light</vt:lpstr>
      <vt:lpstr>Office 主题​​</vt:lpstr>
      <vt:lpstr>实验记录和结果分析</vt:lpstr>
      <vt:lpstr>Task 1 Unconditional Diffusion</vt:lpstr>
      <vt:lpstr>PowerPoint 演示文稿</vt:lpstr>
      <vt:lpstr>Celeb 1200epoch          mnist 200epoch </vt:lpstr>
      <vt:lpstr>PowerPoint 演示文稿</vt:lpstr>
      <vt:lpstr>ToTensor Celeba 200 epoch </vt:lpstr>
      <vt:lpstr>PowerPoint 演示文稿</vt:lpstr>
      <vt:lpstr>PowerPoint 演示文稿</vt:lpstr>
      <vt:lpstr>Simple Linear VAE results on mnist; 30 epoch; imsize=28 * 28 </vt:lpstr>
      <vt:lpstr>Formal VAE based on LVDM ae_module</vt:lpstr>
      <vt:lpstr>Formal VAE reduce z_dim  </vt:lpstr>
      <vt:lpstr>Question: VAE and AEKL difference?</vt:lpstr>
      <vt:lpstr>Latent Diffusion Train Loss Issue</vt:lpstr>
      <vt:lpstr>可能的原因</vt:lpstr>
      <vt:lpstr>PowerPoint 演示文稿</vt:lpstr>
      <vt:lpstr>PowerPoint 演示文稿</vt:lpstr>
      <vt:lpstr>PowerPoint 演示文稿</vt:lpstr>
      <vt:lpstr>TinyTinyVAE:</vt:lpstr>
      <vt:lpstr>Unconditional Latent Diffusion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35</cp:revision>
  <dcterms:created xsi:type="dcterms:W3CDTF">2024-05-02T07:44:52Z</dcterms:created>
  <dcterms:modified xsi:type="dcterms:W3CDTF">2024-05-26T12:18:03Z</dcterms:modified>
</cp:coreProperties>
</file>